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/Relationships>
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74.png"></Relationship><Relationship Id="rId3" Type="http://schemas.openxmlformats.org/officeDocument/2006/relationships/image" Target="../media/image175.png"></Relationship><Relationship Id="rId4" Type="http://schemas.openxmlformats.org/officeDocument/2006/relationships/image" Target="../media/image176.png"></Relationship><Relationship Id="rId5" Type="http://schemas.openxmlformats.org/officeDocument/2006/relationships/image" Target="../media/image177.png"></Relationship><Relationship Id="rId6" Type="http://schemas.openxmlformats.org/officeDocument/2006/relationships/image" Target="../media/image178.png"></Relationship><Relationship Id="rId8" Type="http://schemas.openxmlformats.org/officeDocument/2006/relationships/image" Target="../media/fImage94176658841.png"></Relationship><Relationship Id="rId9" Type="http://schemas.openxmlformats.org/officeDocument/2006/relationships/video" Target="../media/media133593394.mp4"></Relationship><Relationship Id="rId10" Type="http://schemas.microsoft.com/office/2007/relationships/media" Target="../media/media133593394.mp4"></Relationship><Relationship Id="rId11" Type="http://schemas.openxmlformats.org/officeDocument/2006/relationships/slideLayout" Target="../slideLayouts/slideLayout1.xml"></Relationship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52446" y="2696074"/>
            <a:ext cx="3917842" cy="3917842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2446" y="-30535"/>
            <a:ext cx="3917842" cy="3917842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446" y="-2757144"/>
            <a:ext cx="3917842" cy="3917842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8276" y="2749162"/>
            <a:ext cx="13413772" cy="27341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02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MINIPROJECT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38276" y="4185267"/>
            <a:ext cx="13413772" cy="27341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02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수어번역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72970" y="7316299"/>
            <a:ext cx="9793478" cy="8964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300" dirty="0" smtClean="0">
                <a:solidFill>
                  <a:srgbClr val="6d5fd8"/>
                </a:solidFill>
                <a:latin typeface="Pretendard ExtraBold" pitchFamily="34" charset="0"/>
                <a:cs typeface="Pretendard ExtraBold" pitchFamily="34" charset="0"/>
              </a:rPr>
              <a:t>수어영상 분석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852446" y="8149293"/>
            <a:ext cx="3917842" cy="3917842"/>
            <a:chOff x="12852446" y="8149293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2446" y="5422684"/>
            <a:ext cx="3917842" cy="3917842"/>
            <a:chOff x="12852446" y="5422684"/>
            <a:chExt cx="3917842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852446" y="5422684"/>
              <a:ext cx="3917842" cy="391784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38276" y="668705"/>
            <a:ext cx="4812489" cy="4889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900" spc="200" kern="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72970" y="7948279"/>
            <a:ext cx="8387940" cy="21429"/>
            <a:chOff x="972970" y="7948279"/>
            <a:chExt cx="8387940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970" y="7948279"/>
              <a:ext cx="838794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994866"/>
            <a:ext cx="18438095" cy="300372"/>
            <a:chOff x="0" y="9994866"/>
            <a:chExt cx="18438095" cy="3003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994866"/>
              <a:ext cx="18438095" cy="30037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72970" y="8810486"/>
            <a:ext cx="13805609" cy="8514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200" dirty="0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박채은 이정룡 이상헌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7578577" y="232194"/>
              <a:ext cx="609673" cy="608352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72971" y="8242848"/>
            <a:ext cx="13805609" cy="71885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6d5fd8"/>
                </a:solidFill>
                <a:latin typeface="Pretendard SemiBold" pitchFamily="34" charset="0"/>
                <a:cs typeface="Pretendard SemiBold" pitchFamily="34" charset="0"/>
              </a:rPr>
              <a:t>팀명 - 12월 28일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31101" y="2937137"/>
            <a:ext cx="7588627" cy="4411440"/>
            <a:chOff x="3731101" y="2937137"/>
            <a:chExt cx="7588627" cy="4411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1101" y="2937137"/>
              <a:ext cx="7588627" cy="4411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(BASE)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10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061465" y="4175305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각각의 서브 클립마다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3D Conv를 통해 예측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104997" y="6576943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예측값들을 평균내서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최종 예측값 산출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818176" y="8480755"/>
            <a:ext cx="13523853" cy="14286"/>
            <a:chOff x="3818176" y="8480755"/>
            <a:chExt cx="13523853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8176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18176" y="9956688"/>
            <a:ext cx="13523853" cy="14286"/>
            <a:chOff x="3818176" y="9956688"/>
            <a:chExt cx="13523853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8176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0105" y="8696876"/>
            <a:ext cx="20200000" cy="1586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990476" y="2920591"/>
            <a:ext cx="7356483" cy="4807300"/>
            <a:chOff x="3990476" y="2920591"/>
            <a:chExt cx="7356483" cy="48073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0476" y="2920591"/>
              <a:ext cx="7356483" cy="480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(STREAM)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11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463159" y="3571933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스트림 버퍼 사용으로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자원을 효율적으로 사용.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463159" y="7195713"/>
            <a:ext cx="10752846" cy="7982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데이터 로딩 지연시간 감소.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818176" y="8480755"/>
            <a:ext cx="13523853" cy="14286"/>
            <a:chOff x="3818176" y="8480755"/>
            <a:chExt cx="13523853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8176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18176" y="9956688"/>
            <a:ext cx="13523853" cy="14286"/>
            <a:chOff x="3818176" y="9956688"/>
            <a:chExt cx="13523853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8176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0105" y="8696876"/>
            <a:ext cx="20200000" cy="1586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9463159" y="5099320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스트림 버퍼 사용시 메모리 사용량이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약 40프로 감소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12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900472" y="3527912"/>
            <a:ext cx="10742857" cy="145281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Causal Convolution 사용시 한쪽 방향으로만 패딩 적용.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81560" y="4429626"/>
            <a:ext cx="4961297" cy="3597216"/>
            <a:chOff x="4181560" y="4429626"/>
            <a:chExt cx="4961297" cy="35972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1560" y="4429626"/>
              <a:ext cx="4961297" cy="3597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10884" y="2681135"/>
            <a:ext cx="6171429" cy="1693555"/>
            <a:chOff x="3210884" y="2681135"/>
            <a:chExt cx="6171429" cy="16935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0884" y="2681135"/>
              <a:ext cx="6171429" cy="169355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70581" y="8696876"/>
            <a:ext cx="20200000" cy="1586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MoViNets: Mobile Video Networks for Efficient Video Recognition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 arXiv:2103.11511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0900463" y="4921158"/>
            <a:ext cx="10742857" cy="21370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과거 데이터, 현재 데이터만 이용하여 현재의 출력 계산. 미래의 데이터 없이 현재의 출력 계산.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900463" y="6771548"/>
            <a:ext cx="10742857" cy="7982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순차적 데이터를 처리하는데 용이.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17232" y="1846244"/>
            <a:ext cx="13953474" cy="7923970"/>
            <a:chOff x="3517232" y="1846244"/>
            <a:chExt cx="13953474" cy="792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7232" y="1846244"/>
              <a:ext cx="13953474" cy="792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13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1926" y="1668359"/>
            <a:ext cx="13480230" cy="8196269"/>
            <a:chOff x="3451926" y="1668359"/>
            <a:chExt cx="13480230" cy="81962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926" y="1668359"/>
              <a:ext cx="13480230" cy="81962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14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1926" y="1872109"/>
            <a:ext cx="10912393" cy="8052155"/>
            <a:chOff x="3451926" y="1872109"/>
            <a:chExt cx="10912393" cy="8052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926" y="1872109"/>
              <a:ext cx="10912393" cy="8052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15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3451926" y="607097"/>
            <a:ext cx="16769831" cy="149208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핵심코드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4988" y="2724672"/>
            <a:ext cx="8919944" cy="5567168"/>
            <a:chOff x="3154988" y="2724672"/>
            <a:chExt cx="8919944" cy="5567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4988" y="2724672"/>
              <a:ext cx="8919944" cy="556716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5024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swish 활성화 함수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16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105002" y="6935333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relu에 비해 깊은 레이어에서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효과적으로 작용.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8907002" y="3463086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relu를 대체하기 위하여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만든 함수.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105002" y="5142857"/>
            <a:ext cx="10752846" cy="7982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sigmoid 함수에 x를 곱한 형태.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3412638" y="9441048"/>
            <a:ext cx="17125338" cy="63407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https://kejdev.tistory.com/19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9170" y="2681157"/>
            <a:ext cx="7564499" cy="13344"/>
            <a:chOff x="10699170" y="2681157"/>
            <a:chExt cx="7564499" cy="13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9170" y="2681157"/>
              <a:ext cx="7564499" cy="13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70" y="8236099"/>
            <a:ext cx="7564499" cy="13344"/>
            <a:chOff x="10699170" y="8236099"/>
            <a:chExt cx="7564499" cy="13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170" y="8236099"/>
              <a:ext cx="7564499" cy="133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8991" y="2681135"/>
            <a:ext cx="8683242" cy="4863361"/>
            <a:chOff x="3408991" y="2681135"/>
            <a:chExt cx="8683242" cy="4863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8991" y="2681135"/>
              <a:ext cx="8683242" cy="486336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hard_swish 활성화 함수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17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3412638" y="9441048"/>
            <a:ext cx="17125338" cy="63407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4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Searching for MobileNetV3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105002" y="3503486"/>
            <a:ext cx="10752846" cy="7982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모델 경량화에 주로 이용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325002" y="5151110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swish에 비해 계산이 간단해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계산비용이 비교적 낮음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453097" y="6798733"/>
            <a:ext cx="10752846" cy="14513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계산비용이 낮아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메모리 사용량 감소에 효과적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18</a:t>
              </a:r>
              <a:endParaRPr lang="en-US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6383" y="1942612"/>
            <a:ext cx="7941951" cy="5336492"/>
            <a:chOff x="3226383" y="1942612"/>
            <a:chExt cx="7941951" cy="53364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6383" y="1942612"/>
              <a:ext cx="7941951" cy="53364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18198" y="1942612"/>
            <a:ext cx="7362053" cy="5034776"/>
            <a:chOff x="10418198" y="1942612"/>
            <a:chExt cx="7362053" cy="50347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8198" y="1942612"/>
              <a:ext cx="7362053" cy="50347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83506" y="8979869"/>
            <a:ext cx="20200000" cy="73798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출처 : https://www.tensorflow.org/tutorials/video/video_classification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451926" y="121860"/>
            <a:ext cx="336052" cy="201010"/>
            <a:chOff x="3451926" y="121860"/>
            <a:chExt cx="336052" cy="2010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586967" y="121860"/>
              <a:ext cx="201010" cy="201010"/>
              <a:chOff x="3586967" y="121860"/>
              <a:chExt cx="201010" cy="20101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86967" y="12186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51926" y="121860"/>
              <a:ext cx="201010" cy="201010"/>
              <a:chOff x="3451926" y="121860"/>
              <a:chExt cx="201010" cy="20101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51926" y="121860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3451924" y="607097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부연설명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695" cy="10285730"/>
            <a:chOff x="0" y="0"/>
            <a:chExt cx="2893695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695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675" y="818515"/>
            <a:ext cx="428625" cy="21590"/>
            <a:chOff x="828675" y="818515"/>
            <a:chExt cx="428625" cy="21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675" y="818515"/>
              <a:ext cx="428625" cy="21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49165" y="0"/>
            <a:ext cx="836930" cy="836930"/>
            <a:chOff x="17449165" y="0"/>
            <a:chExt cx="836930" cy="8369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49165" y="0"/>
              <a:ext cx="836930" cy="836930"/>
              <a:chOff x="17449165" y="0"/>
              <a:chExt cx="836930" cy="83693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449165" y="-635"/>
                <a:ext cx="836930" cy="836930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7578705" y="232410"/>
              <a:ext cx="609600" cy="59499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19</a:t>
              </a:r>
              <a:endParaRPr lang="en-US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675" y="984250"/>
            <a:ext cx="1442720" cy="3816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451860" y="121920"/>
            <a:ext cx="335915" cy="201295"/>
            <a:chOff x="3451860" y="121920"/>
            <a:chExt cx="335915" cy="2012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87115" y="121920"/>
              <a:ext cx="201295" cy="201295"/>
              <a:chOff x="3587115" y="121920"/>
              <a:chExt cx="201295" cy="2012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87115" y="121920"/>
                <a:ext cx="201295" cy="2012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51860" y="121920"/>
              <a:ext cx="201295" cy="201295"/>
              <a:chOff x="3451860" y="121920"/>
              <a:chExt cx="201295" cy="2012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51860" y="121920"/>
                <a:ext cx="201295" cy="201295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3451860" y="607060"/>
            <a:ext cx="16769715" cy="14859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MOVINETS 모델 최종결과</a:t>
            </a:r>
            <a:endParaRPr lang="en-US" dirty="0"/>
          </a:p>
        </p:txBody>
      </p:sp>
      <p:pic>
        <p:nvPicPr>
          <p:cNvPr id="1008" name="수어시연연상" descr="C:/Users/user/AppData/Roaming/PolarisOffice/ETemp/23196_18819064/fImage94176658841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0610" y="1664335"/>
            <a:ext cx="13971905" cy="7865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9004" y="0"/>
            <a:ext cx="9776711" cy="10285714"/>
            <a:chOff x="8509004" y="0"/>
            <a:chExt cx="977671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9004" y="0"/>
              <a:ext cx="9776711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33524" y="2064867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TIME TABLE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268125" y="1974426"/>
            <a:ext cx="1164439" cy="1075996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600" kern="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04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05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06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4000" dirty="0" smtClean="0">
                <a:solidFill>
                  <a:srgbClr val="ffffff"/>
                </a:solidFill>
                <a:latin typeface="Josefin Sans Light" pitchFamily="34" charset="0"/>
                <a:cs typeface="Josefin Sans Light" pitchFamily="34" charset="0"/>
              </a:rPr>
              <a:t>07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32057" y="3003152"/>
            <a:ext cx="7424273" cy="17187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4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66846" y="2305974"/>
            <a:ext cx="698331" cy="417709"/>
            <a:chOff x="1066846" y="2305974"/>
            <a:chExt cx="698331" cy="417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7468" y="2305974"/>
              <a:ext cx="417709" cy="417709"/>
              <a:chOff x="1347468" y="2305974"/>
              <a:chExt cx="417709" cy="4177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7468" y="2305974"/>
                <a:ext cx="417709" cy="4177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6846" y="2305974"/>
              <a:ext cx="417709" cy="417709"/>
              <a:chOff x="1066846" y="2305974"/>
              <a:chExt cx="417709" cy="4177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6846" y="2305974"/>
                <a:ext cx="417709" cy="4177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95019" y="4501630"/>
            <a:ext cx="1020463" cy="21429"/>
            <a:chOff x="1095019" y="4501630"/>
            <a:chExt cx="102046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19" y="4501630"/>
              <a:ext cx="102046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6058" y="2840830"/>
            <a:ext cx="6449291" cy="20174"/>
            <a:chOff x="10286058" y="2840830"/>
            <a:chExt cx="6449291" cy="20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058" y="2840830"/>
              <a:ext cx="6449291" cy="20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86058" y="3911880"/>
            <a:ext cx="6449291" cy="20174"/>
            <a:chOff x="10286058" y="3911880"/>
            <a:chExt cx="6449291" cy="201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6058" y="3911880"/>
              <a:ext cx="6449291" cy="20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6058" y="4982931"/>
            <a:ext cx="6449291" cy="20174"/>
            <a:chOff x="10286058" y="4982931"/>
            <a:chExt cx="6449291" cy="20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6058" y="4982931"/>
              <a:ext cx="6449291" cy="201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86058" y="6053981"/>
            <a:ext cx="6449291" cy="20174"/>
            <a:chOff x="10286058" y="6053981"/>
            <a:chExt cx="6449291" cy="201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6058" y="6053981"/>
              <a:ext cx="6449291" cy="201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6058" y="7125032"/>
            <a:ext cx="6449291" cy="20174"/>
            <a:chOff x="10286058" y="7125032"/>
            <a:chExt cx="6449291" cy="20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6058" y="7125032"/>
              <a:ext cx="6449291" cy="20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6058" y="8196082"/>
            <a:ext cx="6449291" cy="20174"/>
            <a:chOff x="10286058" y="8196082"/>
            <a:chExt cx="6449291" cy="201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6058" y="8196082"/>
              <a:ext cx="6449291" cy="201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86058" y="9267133"/>
            <a:ext cx="6449291" cy="20174"/>
            <a:chOff x="10286058" y="9267133"/>
            <a:chExt cx="6449291" cy="201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6058" y="9267133"/>
              <a:ext cx="6449291" cy="201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86058" y="1769779"/>
            <a:ext cx="6449291" cy="20174"/>
            <a:chOff x="10286058" y="1769779"/>
            <a:chExt cx="6449291" cy="201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6058" y="1769779"/>
              <a:ext cx="6449291" cy="2017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1233524" y="3151733"/>
            <a:ext cx="8368247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사용 데이터 설명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1233524" y="4219562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사용 모델 설명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233524" y="5287390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최종모델(MOVINETS) 설명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1233524" y="6355210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 핵심코드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233524" y="7423038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최종모델 결과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1233524" y="8490867"/>
            <a:ext cx="8010376" cy="7290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Q&amp;A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53" name="Object 53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38276" y="668705"/>
            <a:ext cx="4812489" cy="4889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900" spc="200" kern="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6464545" y="2983675"/>
            <a:ext cx="7489958" cy="63469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Q &amp; A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TIME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20</a:t>
              </a:r>
              <a:endParaRPr lang="en-US"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5709141" y="2439457"/>
            <a:ext cx="9671514" cy="63469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21</a:t>
              </a:r>
              <a:endParaRPr lang="en-US"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713265" y="7323810"/>
            <a:ext cx="19663265" cy="160163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박채은 이정룡 이상헌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D5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518" y="832954"/>
            <a:ext cx="201010" cy="201010"/>
            <a:chOff x="4125518" y="832954"/>
            <a:chExt cx="201010" cy="201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5518" y="832954"/>
              <a:ext cx="201010" cy="201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832954"/>
            <a:ext cx="201010" cy="201010"/>
            <a:chOff x="3990476" y="832954"/>
            <a:chExt cx="201010" cy="201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0476" y="832954"/>
              <a:ext cx="201010" cy="20101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TIME TABLE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4069608" y="4053474"/>
            <a:ext cx="12419802" cy="817841"/>
            <a:chOff x="4069608" y="4053474"/>
            <a:chExt cx="12419802" cy="8178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92552" y="4053474"/>
              <a:ext cx="12396858" cy="804449"/>
              <a:chOff x="4092552" y="4053474"/>
              <a:chExt cx="12396858" cy="8044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2552" y="4053474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069608" y="4053474"/>
              <a:ext cx="1790034" cy="817841"/>
              <a:chOff x="4069608" y="4053474"/>
              <a:chExt cx="1790034" cy="81784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69608" y="4053474"/>
                <a:ext cx="1790034" cy="817841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4105226" y="4293861"/>
              <a:ext cx="1718798" cy="505601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주제선정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4010150" y="2975876"/>
            <a:ext cx="12504123" cy="680459"/>
            <a:chOff x="4010150" y="2975876"/>
            <a:chExt cx="12504123" cy="6804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83993" y="2975876"/>
              <a:ext cx="809090" cy="680459"/>
              <a:chOff x="4083993" y="2975876"/>
              <a:chExt cx="809090" cy="6804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8399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3765656" y="3153348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2/19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4970613" y="2975876"/>
              <a:ext cx="809090" cy="680459"/>
              <a:chOff x="4970613" y="2975876"/>
              <a:chExt cx="809090" cy="68045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7061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4652283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2/20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5857245" y="2975876"/>
              <a:ext cx="809090" cy="680459"/>
              <a:chOff x="5857245" y="2975876"/>
              <a:chExt cx="809090" cy="68045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5724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5538909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2/21</a:t>
              </a:r>
              <a:endParaRPr lang="en-US" dirty="0"/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6743871" y="2975876"/>
              <a:ext cx="809090" cy="680459"/>
              <a:chOff x="6743871" y="2975876"/>
              <a:chExt cx="809090" cy="68045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43871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6425536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2/22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7630498" y="2975876"/>
              <a:ext cx="809090" cy="680459"/>
              <a:chOff x="7630498" y="2975876"/>
              <a:chExt cx="809090" cy="68045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30498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7312163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2/23</a:t>
              </a:r>
              <a:endParaRPr lang="en-US" dirty="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8517134" y="2975876"/>
              <a:ext cx="809090" cy="680459"/>
              <a:chOff x="8517134" y="2975876"/>
              <a:chExt cx="809090" cy="6804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17134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8198790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2/24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9403757" y="2975876"/>
              <a:ext cx="809090" cy="680459"/>
              <a:chOff x="9403757" y="2975876"/>
              <a:chExt cx="809090" cy="68045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03757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9085417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2/25</a:t>
              </a:r>
              <a:endParaRPr lang="en-US" dirty="0"/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10290385" y="2975876"/>
              <a:ext cx="809090" cy="680459"/>
              <a:chOff x="10290385" y="2975876"/>
              <a:chExt cx="809090" cy="6804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038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9972043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2/26</a:t>
              </a:r>
              <a:endParaRPr lang="en-US" dirty="0"/>
            </a:p>
          </p:txBody>
        </p:sp>
        <p:grpSp>
          <p:nvGrpSpPr>
            <p:cNvPr id="1018" name="그룹 1018"/>
            <p:cNvGrpSpPr/>
            <p:nvPr/>
          </p:nvGrpSpPr>
          <p:grpSpPr>
            <a:xfrm>
              <a:off x="11177009" y="2975876"/>
              <a:ext cx="809090" cy="680459"/>
              <a:chOff x="11177009" y="2975876"/>
              <a:chExt cx="809090" cy="68045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77009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63" name="Object 63"/>
            <p:cNvSpPr txBox="1"/>
            <p:nvPr/>
          </p:nvSpPr>
          <p:spPr>
            <a:xfrm>
              <a:off x="10858670" y="3153348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2/27</a:t>
              </a:r>
              <a:endParaRPr lang="en-US" dirty="0"/>
            </a:p>
          </p:txBody>
        </p:sp>
        <p:grpSp>
          <p:nvGrpSpPr>
            <p:cNvPr id="1019" name="그룹 1019"/>
            <p:cNvGrpSpPr/>
            <p:nvPr/>
          </p:nvGrpSpPr>
          <p:grpSpPr>
            <a:xfrm>
              <a:off x="12063635" y="2975876"/>
              <a:ext cx="809090" cy="680459"/>
              <a:chOff x="12063635" y="2975876"/>
              <a:chExt cx="809090" cy="68045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63635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67" name="Object 67"/>
            <p:cNvSpPr txBox="1"/>
            <p:nvPr/>
          </p:nvSpPr>
          <p:spPr>
            <a:xfrm>
              <a:off x="11745297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2/28</a:t>
              </a:r>
              <a:endParaRPr lang="en-US" dirty="0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2950259" y="2975876"/>
              <a:ext cx="809090" cy="680459"/>
              <a:chOff x="12950259" y="2975876"/>
              <a:chExt cx="809090" cy="68045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50259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1" name="Object 71"/>
            <p:cNvSpPr txBox="1"/>
            <p:nvPr/>
          </p:nvSpPr>
          <p:spPr>
            <a:xfrm>
              <a:off x="12631924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2/29</a:t>
              </a:r>
              <a:endParaRPr lang="en-US" dirty="0"/>
            </a:p>
          </p:txBody>
        </p:sp>
        <p:grpSp>
          <p:nvGrpSpPr>
            <p:cNvPr id="1021" name="그룹 1021"/>
            <p:cNvGrpSpPr/>
            <p:nvPr/>
          </p:nvGrpSpPr>
          <p:grpSpPr>
            <a:xfrm>
              <a:off x="13836893" y="2975876"/>
              <a:ext cx="809090" cy="680459"/>
              <a:chOff x="13836893" y="2975876"/>
              <a:chExt cx="809090" cy="68045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836893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5" name="Object 75"/>
            <p:cNvSpPr txBox="1"/>
            <p:nvPr/>
          </p:nvSpPr>
          <p:spPr>
            <a:xfrm>
              <a:off x="13518550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3/1</a:t>
              </a:r>
              <a:endParaRPr lang="en-US" dirty="0"/>
            </a:p>
          </p:txBody>
        </p:sp>
        <p:grpSp>
          <p:nvGrpSpPr>
            <p:cNvPr id="1022" name="그룹 1022"/>
            <p:cNvGrpSpPr/>
            <p:nvPr/>
          </p:nvGrpSpPr>
          <p:grpSpPr>
            <a:xfrm>
              <a:off x="14723520" y="2975876"/>
              <a:ext cx="809090" cy="680459"/>
              <a:chOff x="14723520" y="2975876"/>
              <a:chExt cx="809090" cy="68045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723520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79" name="Object 79"/>
            <p:cNvSpPr txBox="1"/>
            <p:nvPr/>
          </p:nvSpPr>
          <p:spPr>
            <a:xfrm>
              <a:off x="14405177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3/2</a:t>
              </a:r>
              <a:endParaRPr lang="en-US" dirty="0"/>
            </a:p>
          </p:txBody>
        </p:sp>
        <p:grpSp>
          <p:nvGrpSpPr>
            <p:cNvPr id="1023" name="그룹 1023"/>
            <p:cNvGrpSpPr/>
            <p:nvPr/>
          </p:nvGrpSpPr>
          <p:grpSpPr>
            <a:xfrm>
              <a:off x="15610146" y="2975876"/>
              <a:ext cx="809090" cy="680459"/>
              <a:chOff x="15610146" y="2975876"/>
              <a:chExt cx="809090" cy="68045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610146" y="2975876"/>
                <a:ext cx="809090" cy="680459"/>
              </a:xfrm>
              <a:prstGeom prst="rect">
                <a:avLst/>
              </a:prstGeom>
            </p:spPr>
          </p:pic>
        </p:grpSp>
        <p:sp>
          <p:nvSpPr>
            <p:cNvPr id="83" name="Object 83"/>
            <p:cNvSpPr txBox="1"/>
            <p:nvPr/>
          </p:nvSpPr>
          <p:spPr>
            <a:xfrm>
              <a:off x="15291804" y="3153345"/>
              <a:ext cx="1466962" cy="4882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3/3</a:t>
              </a:r>
              <a:endParaRPr lang="en-US" dirty="0"/>
            </a:p>
          </p:txBody>
        </p:sp>
      </p:grpSp>
      <p:grpSp>
        <p:nvGrpSpPr>
          <p:cNvPr id="1024" name="그룹 1024"/>
          <p:cNvGrpSpPr/>
          <p:nvPr/>
        </p:nvGrpSpPr>
        <p:grpSpPr>
          <a:xfrm>
            <a:off x="4081080" y="5054033"/>
            <a:ext cx="12396858" cy="865111"/>
            <a:chOff x="4081080" y="5054033"/>
            <a:chExt cx="12396858" cy="86511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081080" y="5054033"/>
              <a:ext cx="12396858" cy="865111"/>
              <a:chOff x="4081080" y="5054033"/>
              <a:chExt cx="12396858" cy="865111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081080" y="5054033"/>
                <a:ext cx="12396858" cy="865111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954127" y="5054591"/>
              <a:ext cx="3587802" cy="864553"/>
              <a:chOff x="4954127" y="5054591"/>
              <a:chExt cx="3587802" cy="864553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954127" y="5054591"/>
                <a:ext cx="3587802" cy="864553"/>
              </a:xfrm>
              <a:prstGeom prst="rect">
                <a:avLst/>
              </a:prstGeom>
            </p:spPr>
          </p:pic>
        </p:grpSp>
        <p:sp>
          <p:nvSpPr>
            <p:cNvPr id="92" name="Object 92"/>
            <p:cNvSpPr txBox="1"/>
            <p:nvPr/>
          </p:nvSpPr>
          <p:spPr>
            <a:xfrm>
              <a:off x="4076089" y="5295745"/>
              <a:ext cx="5343879" cy="507228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자료수집 및 데이터 전처리</a:t>
              </a:r>
              <a:endParaRPr lang="en-US" dirty="0"/>
            </a:p>
          </p:txBody>
        </p:sp>
      </p:grpSp>
      <p:grpSp>
        <p:nvGrpSpPr>
          <p:cNvPr id="1027" name="그룹 1027"/>
          <p:cNvGrpSpPr/>
          <p:nvPr/>
        </p:nvGrpSpPr>
        <p:grpSpPr>
          <a:xfrm>
            <a:off x="4081080" y="6096505"/>
            <a:ext cx="12396858" cy="817841"/>
            <a:chOff x="4081080" y="6096505"/>
            <a:chExt cx="12396858" cy="81784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081080" y="6096505"/>
              <a:ext cx="12396858" cy="804449"/>
              <a:chOff x="4081080" y="6096505"/>
              <a:chExt cx="12396858" cy="80444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081080" y="6096505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6854479" y="6096505"/>
              <a:ext cx="5302723" cy="817841"/>
              <a:chOff x="6854479" y="6096505"/>
              <a:chExt cx="5302723" cy="817841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54479" y="6096505"/>
                <a:ext cx="5302723" cy="817841"/>
              </a:xfrm>
              <a:prstGeom prst="rect">
                <a:avLst/>
              </a:prstGeom>
            </p:spPr>
          </p:pic>
        </p:grpSp>
        <p:sp>
          <p:nvSpPr>
            <p:cNvPr id="101" name="Object 101"/>
            <p:cNvSpPr txBox="1"/>
            <p:nvPr/>
          </p:nvSpPr>
          <p:spPr>
            <a:xfrm>
              <a:off x="5997710" y="6336886"/>
              <a:ext cx="7073110" cy="505601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모델구성 (CRNN)</a:t>
              </a:r>
              <a:endParaRPr lang="en-US" dirty="0"/>
            </a:p>
          </p:txBody>
        </p:sp>
      </p:grpSp>
      <p:grpSp>
        <p:nvGrpSpPr>
          <p:cNvPr id="1030" name="그룹 1030"/>
          <p:cNvGrpSpPr/>
          <p:nvPr/>
        </p:nvGrpSpPr>
        <p:grpSpPr>
          <a:xfrm>
            <a:off x="4071563" y="8097909"/>
            <a:ext cx="12415893" cy="823484"/>
            <a:chOff x="4071563" y="8097909"/>
            <a:chExt cx="12415893" cy="82348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4071563" y="8116944"/>
              <a:ext cx="12396858" cy="804449"/>
              <a:chOff x="4071563" y="8116944"/>
              <a:chExt cx="12396858" cy="80444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071563" y="8116944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697422" y="8097909"/>
              <a:ext cx="1790034" cy="817841"/>
              <a:chOff x="14697422" y="8097909"/>
              <a:chExt cx="1790034" cy="81784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697422" y="8097909"/>
                <a:ext cx="1790034" cy="817841"/>
              </a:xfrm>
              <a:prstGeom prst="rect">
                <a:avLst/>
              </a:prstGeom>
            </p:spPr>
          </p:pic>
        </p:grpSp>
        <p:sp>
          <p:nvSpPr>
            <p:cNvPr id="110" name="Object 110"/>
            <p:cNvSpPr txBox="1"/>
            <p:nvPr/>
          </p:nvSpPr>
          <p:spPr>
            <a:xfrm>
              <a:off x="14733040" y="8195519"/>
              <a:ext cx="1718798" cy="103418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모델정리/</a:t>
              </a:r>
              <a:r>
                <a:rPr lang="en-US" dirty="0" smtClean="0"/>
                <a:t/>
              </a:r>
            </a:p>
            <a:p>
              <a:pPr algn="ctr"/>
              <a:r>
                <a:rPr lang="en-US" dirty="0" smtClean="0"/>
                <a:t/>
              </a:r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발표준비</a:t>
              </a:r>
              <a:endParaRPr lang="en-US" dirty="0"/>
            </a:p>
          </p:txBody>
        </p:sp>
      </p:grpSp>
      <p:grpSp>
        <p:nvGrpSpPr>
          <p:cNvPr id="1033" name="그룹 1033"/>
          <p:cNvGrpSpPr/>
          <p:nvPr/>
        </p:nvGrpSpPr>
        <p:grpSpPr>
          <a:xfrm>
            <a:off x="4081080" y="7125226"/>
            <a:ext cx="12396858" cy="817841"/>
            <a:chOff x="4081080" y="7125226"/>
            <a:chExt cx="12396858" cy="81784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4081080" y="7125760"/>
              <a:ext cx="12396858" cy="804449"/>
              <a:chOff x="4081080" y="7125760"/>
              <a:chExt cx="12396858" cy="80444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081080" y="7125760"/>
                <a:ext cx="12396858" cy="80444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418912" y="7125226"/>
              <a:ext cx="5059026" cy="817841"/>
              <a:chOff x="11418912" y="7125226"/>
              <a:chExt cx="5059026" cy="81784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418912" y="7125226"/>
                <a:ext cx="5059026" cy="817841"/>
              </a:xfrm>
              <a:prstGeom prst="rect">
                <a:avLst/>
              </a:prstGeom>
            </p:spPr>
          </p:pic>
        </p:grpSp>
        <p:sp>
          <p:nvSpPr>
            <p:cNvPr id="119" name="Object 119"/>
            <p:cNvSpPr txBox="1"/>
            <p:nvPr/>
          </p:nvSpPr>
          <p:spPr>
            <a:xfrm>
              <a:off x="10416269" y="7365600"/>
              <a:ext cx="7008102" cy="505601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모델고도화 (MOVINET으로 변경)</a:t>
              </a:r>
              <a:endParaRPr lang="en-US" dirty="0"/>
            </a:p>
          </p:txBody>
        </p:sp>
        <p:grpSp>
          <p:nvGrpSpPr>
            <p:cNvPr id="1036" name="그룹 1036"/>
            <p:cNvGrpSpPr/>
            <p:nvPr/>
          </p:nvGrpSpPr>
          <p:grpSpPr>
            <a:xfrm>
              <a:off x="15679496" y="7283007"/>
              <a:ext cx="502279" cy="502279"/>
              <a:chOff x="15679496" y="7283007"/>
              <a:chExt cx="502279" cy="50227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679496" y="7283007"/>
                <a:ext cx="502279" cy="502279"/>
              </a:xfrm>
              <a:prstGeom prst="rect">
                <a:avLst/>
              </a:prstGeom>
            </p:spPr>
          </p:pic>
        </p:grpSp>
      </p:grpSp>
      <p:sp>
        <p:nvSpPr>
          <p:cNvPr id="124" name="Object 124"/>
          <p:cNvSpPr txBox="1"/>
          <p:nvPr/>
        </p:nvSpPr>
        <p:spPr>
          <a:xfrm>
            <a:off x="719741" y="1318190"/>
            <a:ext cx="4812489" cy="4889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900" spc="200" kern="0" dirty="0" smtClean="0">
                <a:solidFill>
                  <a:srgbClr val="9e9e9e"/>
                </a:solidFill>
                <a:latin typeface="Pretendard Black" pitchFamily="34" charset="0"/>
                <a:cs typeface="Pretendard Black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0476" y="5915011"/>
            <a:ext cx="6409795" cy="1846548"/>
            <a:chOff x="3990476" y="5915011"/>
            <a:chExt cx="6409795" cy="1846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0476" y="5915011"/>
              <a:ext cx="6409795" cy="18465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90476" y="5291819"/>
            <a:ext cx="9586121" cy="5390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373737"/>
                </a:solidFill>
                <a:latin typeface="Pretendard ExtraBold" pitchFamily="34" charset="0"/>
                <a:cs typeface="Pretendard ExtraBold" pitchFamily="34" charset="0"/>
              </a:rPr>
              <a:t>DATA 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970881" y="6407076"/>
            <a:ext cx="8517569" cy="12037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일상 생활에서 자주 사용되는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선별된 단어 495개에 대한 수어동영상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990476" y="8132905"/>
            <a:ext cx="9586121" cy="1577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자료출처https://www.aihub.or.kr/mypage/reqst/datareqst/view.do?currMenu=157&amp;topMenu=106&amp;dataReqstSn=439783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66381" y="5291819"/>
            <a:ext cx="9557551" cy="5390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373737"/>
                </a:solidFill>
                <a:latin typeface="Pretendard ExtraBold" pitchFamily="34" charset="0"/>
                <a:cs typeface="Pretendard ExtraBold" pitchFamily="34" charset="0"/>
              </a:rPr>
              <a:t>DATA 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066381" y="8132905"/>
            <a:ext cx="9586121" cy="1577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자료출처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800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https://www.aihub.or.kr/mypage/reqst/datareqst/view.do?currMenu=157&amp;topMenu=106&amp;dataReqstSn=439786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047334" y="5915011"/>
            <a:ext cx="6409795" cy="1846548"/>
            <a:chOff x="11047334" y="5915011"/>
            <a:chExt cx="6409795" cy="1846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7334" y="5915011"/>
              <a:ext cx="6409795" cy="1846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0374" y="7432396"/>
            <a:ext cx="4245429" cy="21429"/>
            <a:chOff x="8590374" y="7432396"/>
            <a:chExt cx="424542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90374" y="7432396"/>
              <a:ext cx="424542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0476" y="4789736"/>
            <a:ext cx="13470054" cy="14286"/>
            <a:chOff x="3990476" y="4789736"/>
            <a:chExt cx="1347005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476" y="4789736"/>
              <a:ext cx="1347005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3990476" y="13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사용데이터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993453" y="6407076"/>
            <a:ext cx="8517569" cy="12037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일상 생활에서 자주 사용되는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000" dirty="0" smtClean="0">
                <a:solidFill>
                  <a:srgbClr val="373737"/>
                </a:solidFill>
                <a:latin typeface="Pretendard Medium" pitchFamily="34" charset="0"/>
                <a:cs typeface="Pretendard Medium" pitchFamily="34" charset="0"/>
              </a:rPr>
              <a:t>선별된 문장 105개에 대한 수어동영상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90476" y="1280095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사용 모델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990476" y="832954"/>
            <a:ext cx="336052" cy="201010"/>
            <a:chOff x="3990476" y="8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832954"/>
              <a:ext cx="201010" cy="201010"/>
              <a:chOff x="4125518" y="832954"/>
              <a:chExt cx="201010" cy="2010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8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832954"/>
              <a:ext cx="201010" cy="201010"/>
              <a:chOff x="3990476" y="832954"/>
              <a:chExt cx="201010" cy="2010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8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473251" y="8566376"/>
            <a:ext cx="506515" cy="169977"/>
            <a:chOff x="6473251" y="8566376"/>
            <a:chExt cx="506515" cy="1699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73251" y="8566376"/>
              <a:ext cx="506515" cy="169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2026" y="8566376"/>
            <a:ext cx="506515" cy="169977"/>
            <a:chOff x="12832026" y="8566376"/>
            <a:chExt cx="506515" cy="1699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832026" y="8566376"/>
              <a:ext cx="506515" cy="1699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4832183" y="2722024"/>
            <a:ext cx="3958626" cy="5321155"/>
            <a:chOff x="4832183" y="2722024"/>
            <a:chExt cx="3958626" cy="53211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2183" y="2722024"/>
              <a:ext cx="3958626" cy="532115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201381" y="3044695"/>
            <a:ext cx="4638305" cy="11915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400" dirty="0" smtClean="0">
                <a:solidFill>
                  <a:srgbClr val="6d5fd8"/>
                </a:solidFill>
                <a:latin typeface="Pretendard Black" pitchFamily="34" charset="0"/>
                <a:cs typeface="Pretendard Black" pitchFamily="34" charset="0"/>
              </a:rPr>
              <a:t>MODEL1.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201376" y="3985678"/>
            <a:ext cx="4638314" cy="62453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300" dirty="0" smtClean="0">
                <a:solidFill>
                  <a:srgbClr val="373737"/>
                </a:solidFill>
                <a:latin typeface="Pretendard" pitchFamily="34" charset="0"/>
                <a:cs typeface="Pretendard" pitchFamily="34" charset="0"/>
              </a:rPr>
              <a:t>CRNN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190958" y="2701245"/>
            <a:ext cx="3958626" cy="5321155"/>
            <a:chOff x="11190958" y="2701245"/>
            <a:chExt cx="3958626" cy="53211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0958" y="2701245"/>
              <a:ext cx="3958626" cy="532115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560190" y="3023924"/>
            <a:ext cx="3902765" cy="11915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400" dirty="0" smtClean="0">
                <a:solidFill>
                  <a:srgbClr val="6d5fd8"/>
                </a:solidFill>
                <a:latin typeface="Pretendard Black" pitchFamily="34" charset="0"/>
                <a:cs typeface="Pretendard Black" pitchFamily="34" charset="0"/>
              </a:rPr>
              <a:t>MODEL2.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560153" y="3964899"/>
            <a:ext cx="4638314" cy="62453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300" dirty="0" smtClean="0">
                <a:solidFill>
                  <a:srgbClr val="373737"/>
                </a:solidFill>
                <a:latin typeface="Pretendard" pitchFamily="34" charset="0"/>
                <a:cs typeface="Pretendard" pitchFamily="34" charset="0"/>
              </a:rPr>
              <a:t>MOVINETS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1560190" y="5125143"/>
            <a:ext cx="4638314" cy="258673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TENSORFLOW에서 만든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영상 분석을 위한 새로운 모델.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제한된 환경에서 대용량의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영상데이터를 빠르게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처리하기 위해 이용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5160019" y="5145918"/>
            <a:ext cx="4638314" cy="258673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고차원 데이터를 사용하기에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이상적인 CNN모델과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시간 시퀀스 데이터를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처리하는 GRU모델의 장점을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900" dirty="0" smtClean="0">
                <a:solidFill>
                  <a:srgbClr val="6d5fd8"/>
                </a:solidFill>
                <a:latin typeface="Pretendard" pitchFamily="34" charset="0"/>
                <a:cs typeface="Pretendard" pitchFamily="34" charset="0"/>
              </a:rPr>
              <a:t>결합한 하이브리드 구조 사용.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870214" y="9102519"/>
            <a:ext cx="4272643" cy="892286"/>
            <a:chOff x="4870214" y="9102519"/>
            <a:chExt cx="4272643" cy="892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0214" y="9102519"/>
              <a:ext cx="4272643" cy="89228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818488" y="9326359"/>
            <a:ext cx="6376099" cy="65704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2f2f2"/>
                </a:solidFill>
                <a:latin typeface="Pretendard SemiBold" pitchFamily="34" charset="0"/>
                <a:cs typeface="Pretendard SemiBold" pitchFamily="34" charset="0"/>
              </a:rPr>
              <a:t>초기 사용 모델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1033950" y="9102519"/>
            <a:ext cx="4272643" cy="892286"/>
            <a:chOff x="11033950" y="9102519"/>
            <a:chExt cx="4272643" cy="892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33950" y="9102519"/>
              <a:ext cx="4272643" cy="89228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982222" y="9329649"/>
            <a:ext cx="6376099" cy="65704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2f2f2"/>
                </a:solidFill>
                <a:latin typeface="Pretendard SemiBold" pitchFamily="34" charset="0"/>
                <a:cs typeface="Pretendard SemiBold" pitchFamily="34" charset="0"/>
              </a:rPr>
              <a:t>최종 모델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5065" y="950946"/>
            <a:ext cx="336052" cy="201010"/>
            <a:chOff x="3335065" y="950946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70106" y="950946"/>
              <a:ext cx="201010" cy="201010"/>
              <a:chOff x="3470106" y="950946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70106" y="950946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35065" y="950946"/>
              <a:ext cx="201010" cy="201010"/>
              <a:chOff x="3335065" y="950946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5065" y="950946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335065" y="2308953"/>
            <a:ext cx="14636157" cy="7508734"/>
            <a:chOff x="3335065" y="2308953"/>
            <a:chExt cx="14636157" cy="7508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5065" y="2308953"/>
              <a:ext cx="14636157" cy="750873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335065" y="1131177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사용 모델 (CRNN)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6</a:t>
              </a:r>
              <a:endParaRPr lang="en-US"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01394" y="4606060"/>
            <a:ext cx="8875286" cy="5374892"/>
            <a:chOff x="8701394" y="4606060"/>
            <a:chExt cx="8875286" cy="5374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1394" y="4606060"/>
              <a:ext cx="8875286" cy="5374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3763" y="1238660"/>
            <a:ext cx="8439071" cy="5517283"/>
            <a:chOff x="2893763" y="1238660"/>
            <a:chExt cx="8439071" cy="5517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3763" y="1238660"/>
              <a:ext cx="8439071" cy="5517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1450" y="226195"/>
            <a:ext cx="336052" cy="201010"/>
            <a:chOff x="3111450" y="226195"/>
            <a:chExt cx="336052" cy="2010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46492" y="226195"/>
              <a:ext cx="201010" cy="201010"/>
              <a:chOff x="3246492" y="226195"/>
              <a:chExt cx="201010" cy="2010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46492" y="226195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11450" y="226195"/>
              <a:ext cx="201010" cy="201010"/>
              <a:chOff x="3111450" y="226195"/>
              <a:chExt cx="201010" cy="2010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1450" y="226195"/>
                <a:ext cx="201010" cy="201010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3111450" y="647877"/>
            <a:ext cx="16769831" cy="15024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TIME DISTRIBUTED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7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8571" y="232954"/>
            <a:ext cx="336052" cy="201010"/>
            <a:chOff x="3628571" y="2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63613" y="232954"/>
              <a:ext cx="201010" cy="201010"/>
              <a:chOff x="3763613" y="2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3613" y="2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28571" y="232954"/>
              <a:ext cx="201010" cy="201010"/>
              <a:chOff x="3628571" y="2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28571" y="2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28571" y="1817797"/>
            <a:ext cx="13835291" cy="6705494"/>
            <a:chOff x="3628571" y="1817797"/>
            <a:chExt cx="13835291" cy="6705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571" y="1817797"/>
              <a:ext cx="13835291" cy="6705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571" y="8675672"/>
            <a:ext cx="13876849" cy="1329727"/>
            <a:chOff x="3628571" y="8675672"/>
            <a:chExt cx="13876849" cy="1329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571" y="8675672"/>
              <a:ext cx="13876849" cy="13297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552913" y="616096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사용 모델 (CRNN)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8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85" y="818302"/>
            <a:ext cx="428694" cy="21429"/>
            <a:chOff x="828585" y="818302"/>
            <a:chExt cx="42869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85" y="818302"/>
              <a:ext cx="42869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0476" y="232954"/>
            <a:ext cx="336052" cy="201010"/>
            <a:chOff x="3990476" y="232954"/>
            <a:chExt cx="336052" cy="2010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5518" y="232954"/>
              <a:ext cx="201010" cy="201010"/>
              <a:chOff x="4125518" y="232954"/>
              <a:chExt cx="201010" cy="2010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25518" y="232954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0476" y="232954"/>
              <a:ext cx="201010" cy="201010"/>
              <a:chOff x="3990476" y="232954"/>
              <a:chExt cx="201010" cy="201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90476" y="232954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746492" y="1971824"/>
            <a:ext cx="9684886" cy="4573567"/>
            <a:chOff x="5746492" y="1971824"/>
            <a:chExt cx="9684886" cy="4573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6492" y="1971824"/>
              <a:ext cx="9684886" cy="4573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6492" y="6750143"/>
            <a:ext cx="9684886" cy="1600000"/>
            <a:chOff x="5746492" y="6750143"/>
            <a:chExt cx="9684886" cy="16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2" y="6750143"/>
              <a:ext cx="9684886" cy="16000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90476" y="718190"/>
            <a:ext cx="16769831" cy="148614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600" dirty="0" smtClean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초기 모델 사용 결과 (CRNN)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7448937" y="0"/>
            <a:ext cx="836777" cy="836777"/>
            <a:chOff x="17448937" y="0"/>
            <a:chExt cx="836777" cy="836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48937" y="0"/>
              <a:ext cx="836777" cy="836777"/>
              <a:chOff x="17448937" y="0"/>
              <a:chExt cx="836777" cy="8367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448937" y="0"/>
                <a:ext cx="836777" cy="83677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7578578" y="232194"/>
              <a:ext cx="609673" cy="59506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9</a:t>
              </a:r>
              <a:endParaRPr lang="en-US"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8585" y="984295"/>
            <a:ext cx="1442857" cy="3815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b="1" dirty="0" smtClean="0">
                <a:solidFill>
                  <a:srgbClr val="ededed"/>
                </a:solidFill>
                <a:latin typeface="Pretendard Light" pitchFamily="34" charset="0"/>
                <a:cs typeface="Pretendard Light" pitchFamily="34" charset="0"/>
              </a:rPr>
              <a:t>BITCAMP AI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808652" y="8480755"/>
            <a:ext cx="13523853" cy="14286"/>
            <a:chOff x="3808652" y="8480755"/>
            <a:chExt cx="13523853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8652" y="8480755"/>
              <a:ext cx="13523853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8652" y="9956688"/>
            <a:ext cx="13523853" cy="14286"/>
            <a:chOff x="3808652" y="9956688"/>
            <a:chExt cx="13523853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8652" y="9956688"/>
              <a:ext cx="13523853" cy="142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0578" y="8696877"/>
            <a:ext cx="20200000" cy="1586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인풋데이터 (x 데이터)를 8개로 나누고 배치사이즈를 아주 작게 줄였음에도 메모리 문제 발생.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b="1" dirty="0" smtClean="0">
                <a:solidFill>
                  <a:srgbClr val="9e9e9e"/>
                </a:solidFill>
                <a:latin typeface="Pretendard Light" pitchFamily="34" charset="0"/>
                <a:cs typeface="Pretendard Light" pitchFamily="34" charset="0"/>
              </a:rPr>
              <a:t>정확도 매우 낮음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21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박 채은</cp:lastModifiedBy>
  <cp:version>9.104.214.52132</cp:version>
  <dcterms:modified xsi:type="dcterms:W3CDTF">2024-03-06T19:19:42Z</dcterms:modified>
</cp:coreProperties>
</file>